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96" r:id="rId2"/>
    <p:sldId id="539" r:id="rId3"/>
    <p:sldId id="519" r:id="rId4"/>
    <p:sldId id="541" r:id="rId5"/>
    <p:sldId id="385" r:id="rId6"/>
    <p:sldId id="544" r:id="rId7"/>
    <p:sldId id="536" r:id="rId8"/>
    <p:sldId id="543" r:id="rId9"/>
    <p:sldId id="269" r:id="rId10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>
    <p:extLst>
      <p:ext uri="{19B8F6BF-5375-455C-9EA6-DF929625EA0E}">
        <p15:presenceInfo xmlns:p15="http://schemas.microsoft.com/office/powerpoint/2012/main" userId="S-1-5-21-2542494797-2759003736-1566031932-20664" providerId="AD"/>
      </p:ext>
    </p:extLst>
  </p:cmAuthor>
  <p:cmAuthor id="2" name="extrena" initials="e" lastIdx="7" clrIdx="1">
    <p:extLst>
      <p:ext uri="{19B8F6BF-5375-455C-9EA6-DF929625EA0E}">
        <p15:presenceInfo xmlns:p15="http://schemas.microsoft.com/office/powerpoint/2012/main" userId="ext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F7F2E5"/>
    <a:srgbClr val="000000"/>
    <a:srgbClr val="C59368"/>
    <a:srgbClr val="562212"/>
    <a:srgbClr val="959595"/>
    <a:srgbClr val="EDD8C2"/>
    <a:srgbClr val="F2ECDE"/>
    <a:srgbClr val="F79647"/>
    <a:srgbClr val="60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1" autoAdjust="0"/>
    <p:restoredTop sz="96374" autoAdjust="0"/>
  </p:normalViewPr>
  <p:slideViewPr>
    <p:cSldViewPr snapToGrid="0">
      <p:cViewPr varScale="1">
        <p:scale>
          <a:sx n="60" d="100"/>
          <a:sy n="60" d="100"/>
        </p:scale>
        <p:origin x="833" y="45"/>
      </p:cViewPr>
      <p:guideLst>
        <p:guide orient="horz" pos="363"/>
        <p:guide pos="533"/>
        <p:guide pos="1077"/>
        <p:guide orient="horz" pos="9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99334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44229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212;p14:notes">
            <a:extLst>
              <a:ext uri="{FF2B5EF4-FFF2-40B4-BE49-F238E27FC236}">
                <a16:creationId xmlns:a16="http://schemas.microsoft.com/office/drawing/2014/main" id="{CC49C942-10EC-4EB3-BDC5-E9C1B00BE90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7651" name="Google Shape;213;p14:notes">
            <a:extLst>
              <a:ext uri="{FF2B5EF4-FFF2-40B4-BE49-F238E27FC236}">
                <a16:creationId xmlns:a16="http://schemas.microsoft.com/office/drawing/2014/main" id="{26D2816E-454D-40CA-85DC-FB4BB579C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lnSpc>
                <a:spcPct val="118000"/>
              </a:lnSpc>
              <a:buSzPts val="1400"/>
            </a:pPr>
            <a:endParaRPr lang="ru-RU" altLang="ru-RU">
              <a:latin typeface="Helvetica Neue" charset="0"/>
              <a:cs typeface="Arial" panose="020B0604020202020204" pitchFamily="34" charset="0"/>
              <a:sym typeface="Helvetica Neu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Фото — вертикально">
  <p:cSld name="Фото — вертикально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28;p5">
            <a:extLst>
              <a:ext uri="{FF2B5EF4-FFF2-40B4-BE49-F238E27FC236}">
                <a16:creationId xmlns:a16="http://schemas.microsoft.com/office/drawing/2014/main" id="{94ADAE27-BF9C-4D30-89BC-D1498049FC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650" y="3779838"/>
            <a:ext cx="4666531" cy="0"/>
          </a:xfrm>
          <a:prstGeom prst="straightConnector1">
            <a:avLst/>
          </a:prstGeom>
          <a:noFill/>
          <a:ln w="12700">
            <a:solidFill>
              <a:srgbClr val="444444">
                <a:alpha val="29803"/>
              </a:srgbClr>
            </a:solidFill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29;p5">
            <a:extLst>
              <a:ext uri="{FF2B5EF4-FFF2-40B4-BE49-F238E27FC236}">
                <a16:creationId xmlns:a16="http://schemas.microsoft.com/office/drawing/2014/main" id="{1FA7738D-508A-47CF-B173-583EA6699F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650" y="2146574"/>
            <a:ext cx="4666531" cy="0"/>
          </a:xfrm>
          <a:prstGeom prst="straightConnector1">
            <a:avLst/>
          </a:prstGeom>
          <a:noFill/>
          <a:ln w="12700">
            <a:solidFill>
              <a:srgbClr val="444444">
                <a:alpha val="29803"/>
              </a:srgbClr>
            </a:solidFill>
            <a:miter lim="4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7649" y="1609124"/>
            <a:ext cx="4667227" cy="467819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534604" lvl="0" indent="-267302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754" i="1"/>
            </a:lvl1pPr>
            <a:lvl2pPr marL="1069208" lvl="1" indent="-347493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2pPr>
            <a:lvl3pPr marL="1603812" lvl="2" indent="-347493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3pPr>
            <a:lvl4pPr marL="2138416" lvl="3" indent="-347493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4pPr>
            <a:lvl5pPr marL="2673020" lvl="4" indent="-347491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5pPr>
            <a:lvl6pPr marL="3207624" lvl="5" indent="-347491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6pPr>
            <a:lvl7pPr marL="3742228" lvl="6" indent="-347491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7pPr>
            <a:lvl8pPr marL="4276832" lvl="7" indent="-347491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8pPr>
            <a:lvl9pPr marL="4811436" lvl="8" indent="-347491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5605559" y="502013"/>
            <a:ext cx="4594139" cy="6457223"/>
          </a:xfrm>
          <a:prstGeom prst="rect">
            <a:avLst/>
          </a:prstGeom>
          <a:noFill/>
          <a:ln>
            <a:noFill/>
          </a:ln>
        </p:spPr>
        <p:txBody>
          <a:bodyPr spcFirstLastPara="1" lIns="57375" tIns="28675" rIns="57375" bIns="28675" anchor="t"/>
          <a:lstStyle>
            <a:lvl1pPr marR="0" lvl="0" algn="l" rtl="0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689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689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689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689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689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689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689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689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Clr>
                <a:srgbClr val="929292"/>
              </a:buClr>
              <a:buSzPts val="1380"/>
              <a:buFont typeface="Arial"/>
              <a:buChar char="●"/>
              <a:defRPr sz="2689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lvl="0"/>
            <a:endParaRPr noProof="0">
              <a:sym typeface="Palatino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17649" y="2175378"/>
            <a:ext cx="4667227" cy="157493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1174"/>
              </a:spcBef>
              <a:spcAft>
                <a:spcPts val="0"/>
              </a:spcAft>
              <a:buClr>
                <a:srgbClr val="D93E2B"/>
              </a:buClr>
              <a:buSzPts val="3500"/>
              <a:buFont typeface="Georgia"/>
              <a:buNone/>
              <a:defRPr sz="4093"/>
            </a:lvl1pPr>
            <a:lvl2pPr lvl="1" algn="ctr">
              <a:lnSpc>
                <a:spcPct val="90000"/>
              </a:lnSpc>
              <a:spcBef>
                <a:spcPts val="117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7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7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7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7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7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7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74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3"/>
          </p:nvPr>
        </p:nvSpPr>
        <p:spPr>
          <a:xfrm>
            <a:off x="417649" y="3897957"/>
            <a:ext cx="4667227" cy="3110491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534604" lvl="0" indent="-26730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754"/>
            </a:lvl1pPr>
            <a:lvl2pPr marL="1069208" lvl="1" indent="-26730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754"/>
            </a:lvl2pPr>
            <a:lvl3pPr marL="1603812" lvl="2" indent="-26730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754"/>
            </a:lvl3pPr>
            <a:lvl4pPr marL="2138416" lvl="3" indent="-26730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754"/>
            </a:lvl4pPr>
            <a:lvl5pPr marL="2673020" lvl="4" indent="-26730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500"/>
              <a:buFont typeface="Palatino"/>
              <a:buNone/>
              <a:defRPr sz="1754"/>
            </a:lvl5pPr>
            <a:lvl6pPr marL="3207624" lvl="5" indent="-347491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6pPr>
            <a:lvl7pPr marL="3742228" lvl="6" indent="-347491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7pPr>
            <a:lvl8pPr marL="4276832" lvl="7" indent="-347491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8pPr>
            <a:lvl9pPr marL="4811436" lvl="8" indent="-347491" algn="l">
              <a:lnSpc>
                <a:spcPct val="100000"/>
              </a:lnSpc>
              <a:spcBef>
                <a:spcPts val="1761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8" name="Google Shape;34;p5">
            <a:extLst>
              <a:ext uri="{FF2B5EF4-FFF2-40B4-BE49-F238E27FC236}">
                <a16:creationId xmlns:a16="http://schemas.microsoft.com/office/drawing/2014/main" id="{AD85E48B-8F8A-4AEC-9430-73EF8DB93873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7B3C28-17B2-44A9-A2A4-02F1A3BD0C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02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8725" y="4023213"/>
            <a:ext cx="7191657" cy="152783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167198" y="4108370"/>
            <a:ext cx="6968884" cy="81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ru-RU" sz="1500" b="1" noProof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деятельности организаций инфраструктуры поддержки МСП (Центра оказания услуг «Мой бизнес» и его партнеров) в условиях ограничений из-за пандемии короновируса </a:t>
            </a:r>
            <a:endParaRPr kumimoji="0" lang="ru-RU" sz="15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EB64A-3A77-41C8-AEC3-506DF2DE19F8}"/>
              </a:ext>
            </a:extLst>
          </p:cNvPr>
          <p:cNvSpPr txBox="1"/>
          <p:nvPr/>
        </p:nvSpPr>
        <p:spPr>
          <a:xfrm>
            <a:off x="3048000" y="5949318"/>
            <a:ext cx="655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Руководитель центра «Мой бизнес» Ситникова Татьяна</a:t>
            </a:r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/>
          <a:srcRect b="44173"/>
          <a:stretch/>
        </p:blipFill>
        <p:spPr>
          <a:xfrm rot="10800000">
            <a:off x="-4997068" y="-2374415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6691351" y="4031579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2731" y="5677113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8A44ED-4922-419F-97C7-4EA7924B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57" y="308862"/>
            <a:ext cx="9221689" cy="14611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Горячая линия/Единый портал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(4162) 51 11 11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EA4E5CE-5D70-434A-973B-3256A6D02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180" y="1467001"/>
            <a:ext cx="4523137" cy="908210"/>
          </a:xfrm>
        </p:spPr>
        <p:txBody>
          <a:bodyPr/>
          <a:lstStyle/>
          <a:p>
            <a:pPr algn="ctr"/>
            <a:r>
              <a:rPr lang="ru-RU" dirty="0"/>
              <a:t>с 30.03 - 22.04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25077CC-D489-4FB5-9E0C-EF8F99223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613" y="2203128"/>
            <a:ext cx="4523137" cy="4321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b="1" dirty="0">
                <a:latin typeface="+mj-lt"/>
              </a:rPr>
              <a:t>Количество поступивших звонков за период</a:t>
            </a:r>
          </a:p>
          <a:p>
            <a:pPr marL="0" indent="0" algn="ctr">
              <a:buNone/>
            </a:pPr>
            <a:r>
              <a:rPr lang="ru-RU" b="1" dirty="0">
                <a:latin typeface="+mj-lt"/>
              </a:rPr>
              <a:t>4900</a:t>
            </a:r>
          </a:p>
          <a:p>
            <a:pPr marL="0" indent="0" algn="ctr">
              <a:buNone/>
            </a:pPr>
            <a:endParaRPr lang="ru-RU" b="1" dirty="0">
              <a:latin typeface="+mj-lt"/>
            </a:endParaRPr>
          </a:p>
          <a:p>
            <a:pPr marL="0" indent="0" algn="ctr">
              <a:buNone/>
            </a:pPr>
            <a:endParaRPr lang="ru-RU" b="1" dirty="0">
              <a:latin typeface="+mj-lt"/>
            </a:endParaRPr>
          </a:p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91743B-0FB4-4FDE-A4F1-85C01B45B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259" y="1766636"/>
            <a:ext cx="4808093" cy="32031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lum bright="-53000" contrast="39000"/>
          </a:blip>
          <a:stretch>
            <a:fillRect/>
          </a:stretch>
        </p:blipFill>
        <p:spPr>
          <a:xfrm>
            <a:off x="9446174" y="1509351"/>
            <a:ext cx="2491277" cy="86978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0EA070B-0394-4A58-90FF-8FF7F8438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259" y="4267200"/>
            <a:ext cx="4808093" cy="44296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4240AB-A35F-4B3E-BD6D-475FD653E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181" y="4504795"/>
            <a:ext cx="4322569" cy="24532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F477F3-8B70-4F0D-9583-D0FA9F9B99FD}"/>
              </a:ext>
            </a:extLst>
          </p:cNvPr>
          <p:cNvSpPr txBox="1"/>
          <p:nvPr/>
        </p:nvSpPr>
        <p:spPr>
          <a:xfrm>
            <a:off x="7258550" y="3709346"/>
            <a:ext cx="272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ковид.амурбизнес.рф</a:t>
            </a:r>
          </a:p>
        </p:txBody>
      </p:sp>
    </p:spTree>
    <p:extLst>
      <p:ext uri="{BB962C8B-B14F-4D97-AF65-F5344CB8AC3E}">
        <p14:creationId xmlns:p14="http://schemas.microsoft.com/office/powerpoint/2010/main" val="322747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/>
          <a:srcRect b="44173"/>
          <a:stretch/>
        </p:blipFill>
        <p:spPr>
          <a:xfrm rot="10800000">
            <a:off x="-3764467" y="-2197576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6788284" y="5790678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1618" y="4798605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lum bright="-53000" contrast="39000"/>
          </a:blip>
          <a:stretch>
            <a:fillRect/>
          </a:stretch>
        </p:blipFill>
        <p:spPr>
          <a:xfrm>
            <a:off x="9611020" y="1769240"/>
            <a:ext cx="2491277" cy="869787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2EA4E5CE-5D70-434A-973B-3256A6D02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Услуги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25077CC-D489-4FB5-9E0C-EF8F99223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838" y="2761381"/>
            <a:ext cx="4523137" cy="432186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Юридические и правовые (43)</a:t>
            </a:r>
          </a:p>
          <a:p>
            <a:r>
              <a:rPr lang="ru-RU" dirty="0">
                <a:latin typeface="Arial Narrow" panose="020B0606020202030204" pitchFamily="34" charset="0"/>
              </a:rPr>
              <a:t>По организации бизнес-процессов (например при переходе на удаленные сервисы) (20)</a:t>
            </a:r>
          </a:p>
          <a:p>
            <a:r>
              <a:rPr lang="ru-RU" dirty="0">
                <a:latin typeface="Arial Narrow" panose="020B0606020202030204" pitchFamily="34" charset="0"/>
              </a:rPr>
              <a:t>По вопросам управления и оптимизации работы с персоналом (20)</a:t>
            </a:r>
          </a:p>
          <a:p>
            <a:r>
              <a:rPr lang="ru-RU" dirty="0">
                <a:latin typeface="Arial Narrow" panose="020B0606020202030204" pitchFamily="34" charset="0"/>
              </a:rPr>
              <a:t>По финансовым вопросам (15)</a:t>
            </a:r>
          </a:p>
          <a:p>
            <a:r>
              <a:rPr lang="ru-RU" dirty="0">
                <a:latin typeface="Arial Narrow" panose="020B0606020202030204" pitchFamily="34" charset="0"/>
              </a:rPr>
              <a:t>В мае возобновим оплату услуг по сертификации, декларированию, продвижению и другим услугам)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EB76A657-0C11-41B9-840D-E8520373D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Обучение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id="{3AC05E6D-D42D-491C-83BA-18C1EB2A0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885814" cy="406157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Круглый стол он-лайн «Управление компанией в условиях карантина» 31.03.2020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Организация бесплатного он-лайн обучения по вопросам бизнеса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(бесплатное участие для предпринимателей в </a:t>
            </a:r>
            <a:r>
              <a:rPr lang="en-US" dirty="0">
                <a:latin typeface="Arial Narrow" panose="020B0606020202030204" pitchFamily="34" charset="0"/>
              </a:rPr>
              <a:t>Synergy Online Forum 17-18 </a:t>
            </a:r>
            <a:r>
              <a:rPr lang="ru-RU" dirty="0">
                <a:latin typeface="Arial Narrow" panose="020B0606020202030204" pitchFamily="34" charset="0"/>
              </a:rPr>
              <a:t>апреля 2020</a:t>
            </a:r>
            <a:r>
              <a:rPr lang="en-US" dirty="0">
                <a:latin typeface="Arial Narrow" panose="020B0606020202030204" pitchFamily="34" charset="0"/>
              </a:rPr>
              <a:t>)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217E29-AD54-48E9-AB88-F9ACE8478A2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8410" y="6349425"/>
            <a:ext cx="602458" cy="6024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055EF2-090A-403D-BB09-C4833D43546A}"/>
              </a:ext>
            </a:extLst>
          </p:cNvPr>
          <p:cNvSpPr txBox="1"/>
          <p:nvPr/>
        </p:nvSpPr>
        <p:spPr>
          <a:xfrm>
            <a:off x="8779332" y="6465988"/>
            <a:ext cx="176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 (4162)77 26 46</a:t>
            </a:r>
          </a:p>
        </p:txBody>
      </p:sp>
      <p:pic>
        <p:nvPicPr>
          <p:cNvPr id="27" name="Picture 2" descr="E:\брендирование_вывеска Мой бизнес\Центр поддержки предпринимателей_логотип_Одеон\Центр поддержки предпринимателей Логотип.tif">
            <a:extLst>
              <a:ext uri="{FF2B5EF4-FFF2-40B4-BE49-F238E27FC236}">
                <a16:creationId xmlns:a16="http://schemas.microsoft.com/office/drawing/2014/main" id="{DA11B594-03AC-406C-85AE-01EE3643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68" y="797506"/>
            <a:ext cx="6369050" cy="100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13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E4ED0-E283-47B6-A31B-49AFBE9E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55DC8-024C-44E7-97B5-F8D3A49E5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154" y="5467927"/>
            <a:ext cx="4544021" cy="18675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- Цифровизация бизнеса (мобильное приложение, сайты, </a:t>
            </a:r>
            <a:r>
              <a:rPr lang="en-US" dirty="0"/>
              <a:t>CRM)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en-US" dirty="0"/>
              <a:t>SMM </a:t>
            </a:r>
            <a:r>
              <a:rPr lang="ru-RU" dirty="0"/>
              <a:t>продвижение, реклама</a:t>
            </a:r>
          </a:p>
          <a:p>
            <a:pPr marL="0" indent="0">
              <a:buNone/>
            </a:pPr>
            <a:r>
              <a:rPr lang="ru-RU" dirty="0"/>
              <a:t>- Обучение, консультирование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B53D6-FEDF-4164-AEA3-D22BA30D64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4C8C9-DA9B-4740-94FE-3FDC1952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75" y="132844"/>
            <a:ext cx="5761129" cy="72939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419D49-C686-49F1-8E2A-BA02C30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09" y="132844"/>
            <a:ext cx="4644936" cy="45904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7B4316-339B-4427-A0F5-778A27203C0C}"/>
              </a:ext>
            </a:extLst>
          </p:cNvPr>
          <p:cNvSpPr/>
          <p:nvPr/>
        </p:nvSpPr>
        <p:spPr>
          <a:xfrm>
            <a:off x="648268" y="4907405"/>
            <a:ext cx="391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https://forms.gle/Ye27kmR91jWsb3zQ7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94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/>
          <a:srcRect b="44173"/>
          <a:stretch/>
        </p:blipFill>
        <p:spPr>
          <a:xfrm rot="10800000">
            <a:off x="-3658604" y="-2670714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7859411" y="5542397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45906" y="4396895"/>
            <a:ext cx="2367502" cy="12472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lum bright="-53000" contrast="39000"/>
          </a:blip>
          <a:stretch>
            <a:fillRect/>
          </a:stretch>
        </p:blipFill>
        <p:spPr>
          <a:xfrm>
            <a:off x="9376895" y="2085487"/>
            <a:ext cx="2491277" cy="869787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2EA4E5CE-5D70-434A-973B-3256A6D02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837" y="1445893"/>
            <a:ext cx="4523137" cy="90821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«</a:t>
            </a:r>
            <a:r>
              <a:rPr lang="ru-RU" dirty="0">
                <a:solidFill>
                  <a:srgbClr val="FF0000"/>
                </a:solidFill>
              </a:rPr>
              <a:t>Антикризисный продукт</a:t>
            </a:r>
            <a:r>
              <a:rPr lang="ru-RU" dirty="0"/>
              <a:t>»</a:t>
            </a:r>
            <a:r>
              <a:rPr lang="ru-RU" dirty="0">
                <a:solidFill>
                  <a:srgbClr val="FF0000"/>
                </a:solidFill>
              </a:rPr>
              <a:t> для пострадавших отраслей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25077CC-D489-4FB5-9E0C-EF8F99223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40" y="2644890"/>
            <a:ext cx="4523137" cy="43218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Поручительства в размере до 70% от суммы обязательств</a:t>
            </a:r>
            <a:endParaRPr lang="ru-RU" i="1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Снижение ставки за предоставление поручительства до 0,5% годовых</a:t>
            </a:r>
          </a:p>
          <a:p>
            <a:r>
              <a:rPr lang="ru-RU" dirty="0">
                <a:latin typeface="Arial Narrow" panose="020B0606020202030204" pitchFamily="34" charset="0"/>
              </a:rPr>
              <a:t>Наличие задолженности по ЗП и платежам в бюджет и внебюджетные фонды </a:t>
            </a:r>
          </a:p>
          <a:p>
            <a:r>
              <a:rPr lang="ru-RU" dirty="0">
                <a:latin typeface="Arial Narrow" panose="020B0606020202030204" pitchFamily="34" charset="0"/>
              </a:rPr>
              <a:t>Наличие подакцизных видов деятельности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EB76A657-0C11-41B9-840D-E8520373D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74933" y="1750963"/>
            <a:ext cx="4545413" cy="60366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«</a:t>
            </a:r>
            <a:r>
              <a:rPr lang="ru-RU" dirty="0">
                <a:solidFill>
                  <a:srgbClr val="FF0000"/>
                </a:solidFill>
              </a:rPr>
              <a:t>Для действующих заемщиков Фонда</a:t>
            </a:r>
            <a:r>
              <a:rPr lang="ru-RU" dirty="0"/>
              <a:t>»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id="{3AC05E6D-D42D-491C-83BA-18C1EB2A0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8284" y="2644890"/>
            <a:ext cx="4386212" cy="1861357"/>
          </a:xfrm>
        </p:spPr>
        <p:txBody>
          <a:bodyPr>
            <a:noAutofit/>
          </a:bodyPr>
          <a:lstStyle/>
          <a:p>
            <a:r>
              <a:rPr lang="ru-RU" sz="2600" dirty="0">
                <a:latin typeface="Arial Narrow" panose="020B0606020202030204" pitchFamily="34" charset="0"/>
              </a:rPr>
              <a:t>Пролонгация и/или реструктуризация действующих обязательства, без оплаты дополнительных комиссий</a:t>
            </a:r>
          </a:p>
          <a:p>
            <a:endParaRPr lang="ru-RU" sz="2600" dirty="0">
              <a:latin typeface="Arial Narrow" panose="020B060602020203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D06AC55-BD0F-49FE-AFF1-60965684078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1921" y="6534091"/>
            <a:ext cx="602458" cy="6024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3F33FD5-8423-4CCB-882E-4E1B49DA3FCE}"/>
              </a:ext>
            </a:extLst>
          </p:cNvPr>
          <p:cNvSpPr txBox="1"/>
          <p:nvPr/>
        </p:nvSpPr>
        <p:spPr>
          <a:xfrm>
            <a:off x="8779332" y="6610421"/>
            <a:ext cx="176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 (4162)77 26 46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0BC672-70F9-43A5-AE75-0511FDC0A605}"/>
              </a:ext>
            </a:extLst>
          </p:cNvPr>
          <p:cNvSpPr/>
          <p:nvPr/>
        </p:nvSpPr>
        <p:spPr>
          <a:xfrm>
            <a:off x="5629835" y="5153543"/>
            <a:ext cx="4775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Расширены цели кредитования на рефинансирование текущих кредитов, оплату заработной платы сотрудников, оплату текущих платежей по налогам и сборам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id="{EE11C984-E32C-4492-B12A-254575AE183C}"/>
              </a:ext>
            </a:extLst>
          </p:cNvPr>
          <p:cNvSpPr txBox="1">
            <a:spLocks/>
          </p:cNvSpPr>
          <p:nvPr/>
        </p:nvSpPr>
        <p:spPr>
          <a:xfrm>
            <a:off x="5548284" y="4534509"/>
            <a:ext cx="4545413" cy="6036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«Для всех отраслей»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6D7B1-E79D-4ED0-B54F-C4E6669FCAB4}"/>
              </a:ext>
            </a:extLst>
          </p:cNvPr>
          <p:cNvSpPr txBox="1"/>
          <p:nvPr/>
        </p:nvSpPr>
        <p:spPr>
          <a:xfrm>
            <a:off x="2456824" y="6763391"/>
            <a:ext cx="571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текущую дату оформлены 3 сделки пролонгации кредитов на сумму 25 млн. рублей</a:t>
            </a:r>
          </a:p>
        </p:txBody>
      </p:sp>
      <p:pic>
        <p:nvPicPr>
          <p:cNvPr id="31" name="Picture 3" descr="C:\Users\пользователь\Downloads\Логотип_Фонд содействия кредитования-01.png">
            <a:extLst>
              <a:ext uri="{FF2B5EF4-FFF2-40B4-BE49-F238E27FC236}">
                <a16:creationId xmlns:a16="http://schemas.microsoft.com/office/drawing/2014/main" id="{E6577160-79E1-4AEA-89BD-16A61CD9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08" y="328010"/>
            <a:ext cx="4007368" cy="142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9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7F40CFF-544E-4C62-9FFE-65287B4391AE}"/>
              </a:ext>
            </a:extLst>
          </p:cNvPr>
          <p:cNvSpPr/>
          <p:nvPr/>
        </p:nvSpPr>
        <p:spPr>
          <a:xfrm>
            <a:off x="5501901" y="1665996"/>
            <a:ext cx="4039043" cy="526473"/>
          </a:xfrm>
          <a:prstGeom prst="roundRect">
            <a:avLst/>
          </a:prstGeom>
          <a:noFill/>
          <a:ln w="28575">
            <a:solidFill>
              <a:srgbClr val="ED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rgbClr val="ED53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B9A6D63-3273-48E6-A955-6D55A36D733C}"/>
              </a:ext>
            </a:extLst>
          </p:cNvPr>
          <p:cNvSpPr/>
          <p:nvPr/>
        </p:nvSpPr>
        <p:spPr>
          <a:xfrm>
            <a:off x="358844" y="2849477"/>
            <a:ext cx="3601039" cy="526473"/>
          </a:xfrm>
          <a:prstGeom prst="roundRect">
            <a:avLst/>
          </a:prstGeom>
          <a:noFill/>
          <a:ln w="28575">
            <a:solidFill>
              <a:srgbClr val="ED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rgbClr val="ED53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кредитования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B22496E-CF29-4F26-950F-4EC3C7BBCAFF}"/>
              </a:ext>
            </a:extLst>
          </p:cNvPr>
          <p:cNvSpPr/>
          <p:nvPr/>
        </p:nvSpPr>
        <p:spPr>
          <a:xfrm>
            <a:off x="5501901" y="3847020"/>
            <a:ext cx="4039043" cy="540794"/>
          </a:xfrm>
          <a:prstGeom prst="roundRect">
            <a:avLst/>
          </a:prstGeom>
          <a:noFill/>
          <a:ln w="28575">
            <a:solidFill>
              <a:srgbClr val="ED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погашения займа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72787B51-6A2D-4664-B196-E05A2E9BA759}"/>
              </a:ext>
            </a:extLst>
          </p:cNvPr>
          <p:cNvSpPr/>
          <p:nvPr/>
        </p:nvSpPr>
        <p:spPr>
          <a:xfrm>
            <a:off x="358844" y="4053830"/>
            <a:ext cx="3601038" cy="526473"/>
          </a:xfrm>
          <a:prstGeom prst="roundRect">
            <a:avLst/>
          </a:prstGeom>
          <a:noFill/>
          <a:ln w="28575">
            <a:solidFill>
              <a:srgbClr val="ED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Процентная ставка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EA0799-6B4A-4A79-9A48-0DD1D4F0C1D9}"/>
              </a:ext>
            </a:extLst>
          </p:cNvPr>
          <p:cNvSpPr/>
          <p:nvPr/>
        </p:nvSpPr>
        <p:spPr>
          <a:xfrm>
            <a:off x="1234685" y="205455"/>
            <a:ext cx="8951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 для СМСП пострадавших отраслей </a:t>
            </a:r>
          </a:p>
          <a:p>
            <a:pPr algn="ctr"/>
            <a:r>
              <a:rPr lang="ru-RU" sz="2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«Специальный» и «Лояльный»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12DEDC-5525-45B5-9B0E-8C3B971B0255}"/>
              </a:ext>
            </a:extLst>
          </p:cNvPr>
          <p:cNvSpPr txBox="1"/>
          <p:nvPr/>
        </p:nvSpPr>
        <p:spPr>
          <a:xfrm>
            <a:off x="774668" y="2340466"/>
            <a:ext cx="269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50 до 2 000 000 рублей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6F6C2F-2DF9-4230-9CE9-2163F0350C86}"/>
              </a:ext>
            </a:extLst>
          </p:cNvPr>
          <p:cNvSpPr txBox="1"/>
          <p:nvPr/>
        </p:nvSpPr>
        <p:spPr>
          <a:xfrm>
            <a:off x="1343090" y="3606131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24 месяцев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26723A-B60A-4DC7-B8D2-95886B1464BA}"/>
              </a:ext>
            </a:extLst>
          </p:cNvPr>
          <p:cNvSpPr txBox="1"/>
          <p:nvPr/>
        </p:nvSpPr>
        <p:spPr>
          <a:xfrm>
            <a:off x="5452214" y="2234572"/>
            <a:ext cx="4880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суммы займа:</a:t>
            </a:r>
          </a:p>
          <a:p>
            <a:pPr indent="269875">
              <a:buClr>
                <a:srgbClr val="ED5338"/>
              </a:buClr>
              <a:buSzPct val="103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Поручительство платежеспособного   ФЛ/ИП/ЮЛ</a:t>
            </a:r>
          </a:p>
          <a:p>
            <a:pPr indent="269875">
              <a:buClr>
                <a:srgbClr val="ED5338"/>
              </a:buClr>
              <a:buSzPct val="103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 имущества</a:t>
            </a:r>
          </a:p>
          <a:p>
            <a:pPr indent="269875">
              <a:buClr>
                <a:srgbClr val="ED5338"/>
              </a:buClr>
              <a:buSzPct val="103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Поручительство Гарантийного фонда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67819E4-91DD-48CC-994F-659A2E4527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40000" contrast="-40000"/>
          </a:blip>
          <a:srcRect l="1" r="-4920" b="37038"/>
          <a:stretch/>
        </p:blipFill>
        <p:spPr>
          <a:xfrm>
            <a:off x="1877680" y="6380056"/>
            <a:ext cx="1945268" cy="116699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A4E40D-8759-452C-BE23-98ACF22F39E8}"/>
              </a:ext>
            </a:extLst>
          </p:cNvPr>
          <p:cNvSpPr txBox="1"/>
          <p:nvPr/>
        </p:nvSpPr>
        <p:spPr>
          <a:xfrm>
            <a:off x="99461" y="4670518"/>
            <a:ext cx="466168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целевого использования займа:</a:t>
            </a:r>
          </a:p>
          <a:p>
            <a:pPr>
              <a:buClr>
                <a:srgbClr val="ED5338"/>
              </a:buClr>
              <a:buSzPct val="103000"/>
            </a:pPr>
            <a:r>
              <a:rPr lang="ru-RU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1-3 %</a:t>
            </a:r>
            <a:r>
              <a:rPr lang="ru-RU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</a:t>
            </a:r>
          </a:p>
          <a:p>
            <a:pPr>
              <a:buClr>
                <a:srgbClr val="ED5338"/>
              </a:buClr>
              <a:buSzPct val="103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арендные и коммунальные платежи </a:t>
            </a:r>
          </a:p>
          <a:p>
            <a:pPr>
              <a:buClr>
                <a:srgbClr val="ED5338"/>
              </a:buClr>
              <a:buSzPct val="103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оплата заключенных до 15 марта </a:t>
            </a:r>
          </a:p>
          <a:p>
            <a:pPr>
              <a:buClr>
                <a:srgbClr val="ED5338"/>
              </a:buClr>
              <a:buSzPct val="103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2020 года контрактов</a:t>
            </a:r>
          </a:p>
          <a:p>
            <a:pPr>
              <a:buClr>
                <a:srgbClr val="ED5338"/>
              </a:buClr>
              <a:buSzPct val="103000"/>
            </a:pPr>
            <a:r>
              <a:rPr lang="ru-RU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1,5-6 %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рефинансирование действующих     	       кредитов</a:t>
            </a:r>
          </a:p>
          <a:p>
            <a:pPr>
              <a:buClr>
                <a:srgbClr val="ED5338"/>
              </a:buClr>
              <a:buSzPct val="103000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ED5338"/>
              </a:buClr>
              <a:buSzPct val="103000"/>
            </a:pPr>
            <a:r>
              <a:rPr lang="ru-RU" b="1" dirty="0">
                <a:solidFill>
                  <a:srgbClr val="ED53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3-6 %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оборотных средств </a:t>
            </a:r>
          </a:p>
          <a:p>
            <a:pPr indent="269875">
              <a:buClr>
                <a:srgbClr val="ED5338"/>
              </a:buClr>
              <a:buSzPct val="103000"/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526203-70D6-45B0-9676-C7B32D7F64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7" b="23452"/>
          <a:stretch/>
        </p:blipFill>
        <p:spPr>
          <a:xfrm>
            <a:off x="9083404" y="5858656"/>
            <a:ext cx="1581160" cy="168937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3F48C6-BA70-4AB2-96B0-3D88395EA2E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"/>
            <a:ext cx="2200858" cy="1836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F785C03-7D72-4A23-AF4C-5E1B15203E66}"/>
              </a:ext>
            </a:extLst>
          </p:cNvPr>
          <p:cNvSpPr/>
          <p:nvPr/>
        </p:nvSpPr>
        <p:spPr>
          <a:xfrm>
            <a:off x="358845" y="1665996"/>
            <a:ext cx="3601038" cy="526473"/>
          </a:xfrm>
          <a:prstGeom prst="roundRect">
            <a:avLst/>
          </a:prstGeom>
          <a:noFill/>
          <a:ln w="28575">
            <a:solidFill>
              <a:srgbClr val="ED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rgbClr val="ED53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Сумма займа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1D89-E655-4C1C-BD1A-F5CBA792038C}"/>
              </a:ext>
            </a:extLst>
          </p:cNvPr>
          <p:cNvSpPr txBox="1"/>
          <p:nvPr/>
        </p:nvSpPr>
        <p:spPr>
          <a:xfrm>
            <a:off x="5501901" y="4522934"/>
            <a:ext cx="5232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Аннуитетный платеж</a:t>
            </a:r>
          </a:p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платеж</a:t>
            </a:r>
          </a:p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график</a:t>
            </a:r>
          </a:p>
          <a:p>
            <a:pPr>
              <a:buClr>
                <a:srgbClr val="ED5338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предоставление отсрочки по выплате основного долга до 6 мес.</a:t>
            </a:r>
          </a:p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030E1B-AE63-49A6-BEA8-041F1095D011}"/>
              </a:ext>
            </a:extLst>
          </p:cNvPr>
          <p:cNvSpPr txBox="1"/>
          <p:nvPr/>
        </p:nvSpPr>
        <p:spPr>
          <a:xfrm>
            <a:off x="5345906" y="6070154"/>
            <a:ext cx="5232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более 300 консультаций по программам льготного кредитования.</a:t>
            </a:r>
          </a:p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17 заявок.</a:t>
            </a:r>
          </a:p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 апреля планируется выдача 5ти льготных микрозаймов</a:t>
            </a:r>
          </a:p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74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7F40CFF-544E-4C62-9FFE-65287B4391AE}"/>
              </a:ext>
            </a:extLst>
          </p:cNvPr>
          <p:cNvSpPr/>
          <p:nvPr/>
        </p:nvSpPr>
        <p:spPr>
          <a:xfrm>
            <a:off x="5501901" y="1655592"/>
            <a:ext cx="4039043" cy="526473"/>
          </a:xfrm>
          <a:prstGeom prst="roundRect">
            <a:avLst/>
          </a:prstGeom>
          <a:noFill/>
          <a:ln w="28575">
            <a:solidFill>
              <a:srgbClr val="ED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rgbClr val="ED53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Реструктурировано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26723A-B60A-4DC7-B8D2-95886B1464BA}"/>
              </a:ext>
            </a:extLst>
          </p:cNvPr>
          <p:cNvSpPr txBox="1"/>
          <p:nvPr/>
        </p:nvSpPr>
        <p:spPr>
          <a:xfrm>
            <a:off x="5480983" y="2374049"/>
            <a:ext cx="4880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договоров микрозайма на сумму около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из них: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13 договорам снижена процентная ставка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11 договорам предоставлена отсрочка по выплате основного долга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2 договоров пролонгирован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работа по реструктуризации еще 34 договоров микрозайма.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*Отказов со стороны АНО «АРМКК» в реструктуризации нет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67819E4-91DD-48CC-994F-659A2E4527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40000" contrast="-40000"/>
          </a:blip>
          <a:srcRect l="1" r="-4920" b="37038"/>
          <a:stretch/>
        </p:blipFill>
        <p:spPr>
          <a:xfrm>
            <a:off x="1877680" y="6380056"/>
            <a:ext cx="1945268" cy="116699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526203-70D6-45B0-9676-C7B32D7F64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7" b="23452"/>
          <a:stretch/>
        </p:blipFill>
        <p:spPr>
          <a:xfrm>
            <a:off x="9083404" y="5858656"/>
            <a:ext cx="1581160" cy="168937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3F48C6-BA70-4AB2-96B0-3D88395EA2E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"/>
            <a:ext cx="2200858" cy="1836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F785C03-7D72-4A23-AF4C-5E1B15203E66}"/>
              </a:ext>
            </a:extLst>
          </p:cNvPr>
          <p:cNvSpPr/>
          <p:nvPr/>
        </p:nvSpPr>
        <p:spPr>
          <a:xfrm>
            <a:off x="358845" y="1665996"/>
            <a:ext cx="3601038" cy="526473"/>
          </a:xfrm>
          <a:prstGeom prst="roundRect">
            <a:avLst/>
          </a:prstGeom>
          <a:noFill/>
          <a:ln w="28575">
            <a:solidFill>
              <a:srgbClr val="ED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rgbClr val="ED533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реструктуризации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ED5945-FC7E-47E8-91DE-77D1E905BAC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3268" y="6500064"/>
            <a:ext cx="602458" cy="60245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788816-6500-4BAD-BE1B-3729CB117F46}"/>
              </a:ext>
            </a:extLst>
          </p:cNvPr>
          <p:cNvSpPr txBox="1"/>
          <p:nvPr/>
        </p:nvSpPr>
        <p:spPr>
          <a:xfrm>
            <a:off x="6065084" y="6500064"/>
            <a:ext cx="185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(914) 556 36 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7E79BA-A247-41BA-B981-6C0D7D94B44D}"/>
              </a:ext>
            </a:extLst>
          </p:cNvPr>
          <p:cNvSpPr txBox="1"/>
          <p:nvPr/>
        </p:nvSpPr>
        <p:spPr>
          <a:xfrm>
            <a:off x="5930006" y="6763949"/>
            <a:ext cx="185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(4162) 770-730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EA0799-6B4A-4A79-9A48-0DD1D4F0C1D9}"/>
              </a:ext>
            </a:extLst>
          </p:cNvPr>
          <p:cNvSpPr/>
          <p:nvPr/>
        </p:nvSpPr>
        <p:spPr>
          <a:xfrm>
            <a:off x="1238639" y="208272"/>
            <a:ext cx="8951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ED5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Реструктуризация действующих микрозаймов для СМСП пострадавших отраслей в упрощенном порядке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12DEDC-5525-45B5-9B0E-8C3B971B0255}"/>
              </a:ext>
            </a:extLst>
          </p:cNvPr>
          <p:cNvSpPr txBox="1"/>
          <p:nvPr/>
        </p:nvSpPr>
        <p:spPr>
          <a:xfrm>
            <a:off x="384503" y="2224245"/>
            <a:ext cx="36010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изменение графика платежей, а именно: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по выплате основного долга и/или процентов по договору микрозайма на срок не более 6 (шести) месяцев.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индивидуального графика погашения,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пролонгация срока действия договора микрозайма;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действующей процентной ставки.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*Могут применяться несколько видов реструктуризации одновременно</a:t>
            </a:r>
          </a:p>
        </p:txBody>
      </p:sp>
    </p:spTree>
    <p:extLst>
      <p:ext uri="{BB962C8B-B14F-4D97-AF65-F5344CB8AC3E}">
        <p14:creationId xmlns:p14="http://schemas.microsoft.com/office/powerpoint/2010/main" val="209943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/>
          <a:srcRect b="44173"/>
          <a:stretch/>
        </p:blipFill>
        <p:spPr>
          <a:xfrm rot="10800000">
            <a:off x="-3629141" y="-2674776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7947834" y="560110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7666" y="2663092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lum bright="-53000" contrast="39000"/>
          </a:blip>
          <a:stretch>
            <a:fillRect/>
          </a:stretch>
        </p:blipFill>
        <p:spPr>
          <a:xfrm>
            <a:off x="9843299" y="1214638"/>
            <a:ext cx="2491277" cy="869787"/>
          </a:xfrm>
          <a:prstGeom prst="rect">
            <a:avLst/>
          </a:prstGeom>
        </p:spPr>
      </p:pic>
      <p:sp>
        <p:nvSpPr>
          <p:cNvPr id="27" name="Текст 22">
            <a:extLst>
              <a:ext uri="{FF2B5EF4-FFF2-40B4-BE49-F238E27FC236}">
                <a16:creationId xmlns:a16="http://schemas.microsoft.com/office/drawing/2014/main" id="{EE11C984-E32C-4492-B12A-254575AE183C}"/>
              </a:ext>
            </a:extLst>
          </p:cNvPr>
          <p:cNvSpPr txBox="1">
            <a:spLocks/>
          </p:cNvSpPr>
          <p:nvPr/>
        </p:nvSpPr>
        <p:spPr>
          <a:xfrm>
            <a:off x="5548284" y="4534509"/>
            <a:ext cx="4545413" cy="6036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25" name="Picture 5" descr="C:\Users\пользователь\Downloads\Agency AO.png">
            <a:extLst>
              <a:ext uri="{FF2B5EF4-FFF2-40B4-BE49-F238E27FC236}">
                <a16:creationId xmlns:a16="http://schemas.microsoft.com/office/drawing/2014/main" id="{5CD1324C-DF62-4365-9363-D3158F37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83" y="1982279"/>
            <a:ext cx="4349767" cy="85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E2030397-D996-4E29-ADD8-8C256244A1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2713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A07EECB-B1ED-414B-9E98-137B2A6FE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5" y="45714"/>
            <a:ext cx="5545342" cy="75596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0E9F68E-5D21-4C7E-869C-6E5D7C53E62A}"/>
              </a:ext>
            </a:extLst>
          </p:cNvPr>
          <p:cNvSpPr txBox="1"/>
          <p:nvPr/>
        </p:nvSpPr>
        <p:spPr>
          <a:xfrm>
            <a:off x="7440132" y="2850229"/>
            <a:ext cx="240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 (4162)772 -609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FCE171-CA97-46D6-BE40-B4EC09EE7C1A}"/>
              </a:ext>
            </a:extLst>
          </p:cNvPr>
          <p:cNvSpPr txBox="1"/>
          <p:nvPr/>
        </p:nvSpPr>
        <p:spPr>
          <a:xfrm>
            <a:off x="7159070" y="3137242"/>
            <a:ext cx="268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Invest.amurobl@mail.ru</a:t>
            </a:r>
            <a:endParaRPr lang="ru-RU" b="1" dirty="0"/>
          </a:p>
        </p:txBody>
      </p:sp>
      <p:pic>
        <p:nvPicPr>
          <p:cNvPr id="29" name="Picture 6" descr="C:\Users\пользователь\Downloads\logo_horizontal.png">
            <a:extLst>
              <a:ext uri="{FF2B5EF4-FFF2-40B4-BE49-F238E27FC236}">
                <a16:creationId xmlns:a16="http://schemas.microsoft.com/office/drawing/2014/main" id="{8E7C6CBE-E1A8-4914-9A6C-2A82DCD9C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87" y="4322725"/>
            <a:ext cx="3167748" cy="92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26974D0-0A1F-467F-9F6F-DABBFC8DF46B}"/>
              </a:ext>
            </a:extLst>
          </p:cNvPr>
          <p:cNvSpPr/>
          <p:nvPr/>
        </p:nvSpPr>
        <p:spPr>
          <a:xfrm>
            <a:off x="7644162" y="5417030"/>
            <a:ext cx="1398140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3" b="1" dirty="0">
                <a:latin typeface="Arial Narrow" panose="020B0606020202030204" pitchFamily="34" charset="0"/>
              </a:rPr>
              <a:t>amurexport.ru </a:t>
            </a:r>
            <a:endParaRPr lang="ru-RU" sz="1633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84272D8-2D7F-4B3F-AAF7-9FD556473D02}"/>
              </a:ext>
            </a:extLst>
          </p:cNvPr>
          <p:cNvSpPr/>
          <p:nvPr/>
        </p:nvSpPr>
        <p:spPr>
          <a:xfrm>
            <a:off x="7644162" y="5729625"/>
            <a:ext cx="1463862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3" b="1" dirty="0">
                <a:latin typeface="Arial Narrow" panose="020B0606020202030204" pitchFamily="34" charset="0"/>
              </a:rPr>
              <a:t>8(4162)772-609.</a:t>
            </a:r>
            <a:endParaRPr lang="ru-RU" sz="1633" b="1" dirty="0"/>
          </a:p>
        </p:txBody>
      </p:sp>
    </p:spTree>
    <p:extLst>
      <p:ext uri="{BB962C8B-B14F-4D97-AF65-F5344CB8AC3E}">
        <p14:creationId xmlns:p14="http://schemas.microsoft.com/office/powerpoint/2010/main" val="405502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215;p23">
            <a:extLst>
              <a:ext uri="{FF2B5EF4-FFF2-40B4-BE49-F238E27FC236}">
                <a16:creationId xmlns:a16="http://schemas.microsoft.com/office/drawing/2014/main" id="{03DBC849-2B3E-44B5-8A25-67B75D0D19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649" y="2502760"/>
            <a:ext cx="9726579" cy="125294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4000"/>
              <a:buFont typeface="Georgia" panose="02040502050405020303" pitchFamily="18" charset="0"/>
              <a:buNone/>
            </a:pPr>
            <a:r>
              <a:rPr lang="ru-RU" altLang="ru-RU" sz="4677">
                <a:solidFill>
                  <a:srgbClr val="D93E2B"/>
                </a:solidFill>
                <a:latin typeface="Georgia" panose="02040502050405020303" pitchFamily="18" charset="0"/>
                <a:cs typeface="Arial" panose="020B0604020202020204" pitchFamily="34" charset="0"/>
                <a:sym typeface="Georgia" panose="02040502050405020303" pitchFamily="18" charset="0"/>
              </a:rPr>
              <a:t>Спасибо за внимание!</a:t>
            </a:r>
          </a:p>
        </p:txBody>
      </p:sp>
      <p:pic>
        <p:nvPicPr>
          <p:cNvPr id="21507" name="Google Shape;65;p11" descr="Ð¼Ð¾Ð¹-Ð±Ð¸Ð·Ð½ÐµÑ.png (945Ã472)">
            <a:extLst>
              <a:ext uri="{FF2B5EF4-FFF2-40B4-BE49-F238E27FC236}">
                <a16:creationId xmlns:a16="http://schemas.microsoft.com/office/drawing/2014/main" id="{49957835-194E-4AB5-A5DE-5F658BACDE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42" y="609575"/>
            <a:ext cx="2277579" cy="113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Арка 5">
            <a:extLst>
              <a:ext uri="{FF2B5EF4-FFF2-40B4-BE49-F238E27FC236}">
                <a16:creationId xmlns:a16="http://schemas.microsoft.com/office/drawing/2014/main" id="{E699B21C-0720-4C04-AC59-F902A2E793E4}"/>
              </a:ext>
            </a:extLst>
          </p:cNvPr>
          <p:cNvSpPr/>
          <p:nvPr/>
        </p:nvSpPr>
        <p:spPr>
          <a:xfrm rot="8100000">
            <a:off x="7947834" y="560110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B6D21A-C0FA-4A7F-B5FA-E1341D8D1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53000" contrast="39000"/>
          </a:blip>
          <a:stretch>
            <a:fillRect/>
          </a:stretch>
        </p:blipFill>
        <p:spPr>
          <a:xfrm>
            <a:off x="8200536" y="2701000"/>
            <a:ext cx="2491277" cy="8697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383267-7357-4C71-96C4-AAEF95B1C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44173"/>
          <a:stretch/>
        </p:blipFill>
        <p:spPr>
          <a:xfrm rot="10800000">
            <a:off x="-2997545" y="-1947396"/>
            <a:ext cx="6966537" cy="38947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562</Words>
  <Application>Microsoft Office PowerPoint</Application>
  <PresentationFormat>Произвольный</PresentationFormat>
  <Paragraphs>93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Helvetica Neue</vt:lpstr>
      <vt:lpstr>Palatino</vt:lpstr>
      <vt:lpstr>Arial</vt:lpstr>
      <vt:lpstr>Arial Narrow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Горячая линия/Единый портал 8 (4162) 51 11 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Boris Beloborodov</cp:lastModifiedBy>
  <cp:revision>627</cp:revision>
  <cp:lastPrinted>2019-05-25T08:03:43Z</cp:lastPrinted>
  <dcterms:created xsi:type="dcterms:W3CDTF">2019-04-26T08:56:54Z</dcterms:created>
  <dcterms:modified xsi:type="dcterms:W3CDTF">2020-04-23T03:32:29Z</dcterms:modified>
</cp:coreProperties>
</file>